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60" r:id="rId2"/>
    <p:sldId id="370" r:id="rId3"/>
    <p:sldId id="344" r:id="rId4"/>
    <p:sldId id="351" r:id="rId5"/>
    <p:sldId id="261" r:id="rId6"/>
    <p:sldId id="371" r:id="rId7"/>
    <p:sldId id="353" r:id="rId8"/>
    <p:sldId id="346" r:id="rId9"/>
    <p:sldId id="358" r:id="rId10"/>
    <p:sldId id="361" r:id="rId11"/>
    <p:sldId id="372" r:id="rId12"/>
    <p:sldId id="359" r:id="rId13"/>
    <p:sldId id="360" r:id="rId14"/>
    <p:sldId id="364" r:id="rId15"/>
    <p:sldId id="363" r:id="rId16"/>
    <p:sldId id="373" r:id="rId17"/>
    <p:sldId id="374" r:id="rId18"/>
    <p:sldId id="375" r:id="rId19"/>
    <p:sldId id="376" r:id="rId20"/>
    <p:sldId id="377" r:id="rId21"/>
    <p:sldId id="378" r:id="rId22"/>
    <p:sldId id="379" r:id="rId23"/>
    <p:sldId id="365" r:id="rId24"/>
    <p:sldId id="335" r:id="rId25"/>
    <p:sldId id="336" r:id="rId26"/>
    <p:sldId id="337" r:id="rId27"/>
    <p:sldId id="338" r:id="rId28"/>
    <p:sldId id="311" r:id="rId29"/>
    <p:sldId id="366" r:id="rId30"/>
    <p:sldId id="368" r:id="rId31"/>
    <p:sldId id="26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635"/>
    <p:restoredTop sz="75251"/>
  </p:normalViewPr>
  <p:slideViewPr>
    <p:cSldViewPr snapToGrid="0" snapToObjects="1">
      <p:cViewPr>
        <p:scale>
          <a:sx n="49" d="100"/>
          <a:sy n="49" d="100"/>
        </p:scale>
        <p:origin x="8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2.png>
</file>

<file path=ppt/media/image3.png>
</file>

<file path=ppt/media/image4.png>
</file>

<file path=ppt/media/image5.jpe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3667FE-0241-174B-8208-750EC15F3C6A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CD53EF-83E6-A54D-9103-6B2178C9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29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2573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4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3563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8233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9640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434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955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0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259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9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16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244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69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2848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045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472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4010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4124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463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428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I’m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be ... permit me to deal in straw men for a sec. This isn’t even polemical, it’s just a matter of fact.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931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SVM</a:t>
            </a:r>
          </a:p>
          <a:p>
            <a:endParaRPr lang="en-US" baseline="0" dirty="0" smtClean="0"/>
          </a:p>
          <a:p>
            <a:r>
              <a:rPr lang="en-US" baseline="0" dirty="0" smtClean="0"/>
              <a:t>"This is the idea behind the support </a:t>
            </a:r>
            <a:r>
              <a:rPr lang="en-US" baseline="0" dirty="0" err="1" smtClean="0"/>
              <a:t>vectormachine</a:t>
            </a:r>
            <a:r>
              <a:rPr lang="en-US" baseline="0" dirty="0" smtClean="0"/>
              <a:t>, which finds the hyperplane that maximizes the distance to the nearest </a:t>
            </a:r>
            <a:r>
              <a:rPr lang="en-US" baseline="0" dirty="0" err="1" smtClean="0"/>
              <a:t>pointin</a:t>
            </a:r>
            <a:r>
              <a:rPr lang="en-US" baseline="0" dirty="0" smtClean="0"/>
              <a:t> each class (Figure 16-6)."- data science from scratch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5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9009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627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38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612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This is not an option.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69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#</a:t>
            </a:r>
            <a:r>
              <a:rPr lang="en-US" dirty="0" err="1" smtClean="0">
                <a:solidFill>
                  <a:schemeClr val="bg2">
                    <a:lumMod val="25000"/>
                  </a:schemeClr>
                </a:solidFill>
              </a:rPr>
              <a:t>metadatagoals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61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https://commons.wikimedia.org/wiki/File:Linear_regression.svg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3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Gradient boosting is a version of decision trees ... like they cut off the </a:t>
            </a:r>
            <a:r>
              <a:rPr lang="en-US" baseline="0" dirty="0" err="1" smtClean="0"/>
              <a:t>teee</a:t>
            </a:r>
            <a:r>
              <a:rPr lang="en-US" baseline="0" dirty="0" smtClean="0"/>
              <a:t> at some </a:t>
            </a:r>
            <a:r>
              <a:rPr lang="en-US" baseline="0" dirty="0" err="1" smtClean="0"/>
              <a:t>point?Both</a:t>
            </a:r>
            <a:r>
              <a:rPr lang="en-US" baseline="0" dirty="0" smtClean="0"/>
              <a:t> random forest and gradient boosting are optimization of decision trees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13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https://en.wikipedia.org/wiki/Logistic_regression#/media/File:Exam_pass_logistic_curve.jpeg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4BC858-82E5-9242-8878-79D85A70EA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54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6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41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3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80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410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389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07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8614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37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70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454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82815-4420-0C4B-8A38-13E3ACCFADAC}" type="datetimeFigureOut">
              <a:rPr lang="en-US" smtClean="0"/>
              <a:t>11/19/2017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1EF66-5762-C24F-A5C7-B88A2846CA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88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36100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Machine Learning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Overview</a:t>
            </a:r>
            <a:endParaRPr 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13340"/>
            <a:ext cx="9144000" cy="83744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Stephen McLaughlin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PhD Student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112" y="4928385"/>
            <a:ext cx="4303776" cy="68580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56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62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883296" y="5460487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K nearest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neighbor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the curse of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dimensionality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intuitive, but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very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efficient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648" y="351046"/>
            <a:ext cx="7551444" cy="49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914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839" y="557180"/>
            <a:ext cx="6802690" cy="5319325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078548" y="5663396"/>
            <a:ext cx="128050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90950" y="557180"/>
            <a:ext cx="5221941" cy="3101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Support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vector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(SVM)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7" name="Content Placeholder 8"/>
          <p:cNvSpPr>
            <a:spLocks noGrp="1"/>
          </p:cNvSpPr>
          <p:nvPr>
            <p:ph idx="1"/>
          </p:nvPr>
        </p:nvSpPr>
        <p:spPr>
          <a:xfrm>
            <a:off x="802341" y="3658968"/>
            <a:ext cx="5293659" cy="289334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Fast, cheap,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pretty good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Your #1 go-to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7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653220" y="5726316"/>
            <a:ext cx="164230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Grus 2015</a:t>
            </a:r>
            <a:endParaRPr lang="en-US" sz="1600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Decision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trees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6" name="Content Placeholder 8"/>
          <p:cNvSpPr>
            <a:spLocks noGrp="1"/>
          </p:cNvSpPr>
          <p:nvPr>
            <p:ph idx="1"/>
          </p:nvPr>
        </p:nvSpPr>
        <p:spPr>
          <a:xfrm>
            <a:off x="784412" y="2297772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Slower than SVMs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Highly interpretable 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results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Random forests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and gradient boosting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are improved variations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431" y="1002573"/>
            <a:ext cx="5558369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890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73021" y="235890"/>
            <a:ext cx="5221941" cy="22383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Gaussian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mixture </a:t>
            </a:r>
          </a:p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models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784412" y="2474259"/>
            <a:ext cx="5293659" cy="456022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Good for reasoning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about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shades of gray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565" y="0"/>
            <a:ext cx="7680435" cy="571232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0173173" y="5625056"/>
            <a:ext cx="13445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Yu Zhu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895945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44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436782" y="5750664"/>
            <a:ext cx="2564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Credit: Wikimedia Commons</a:t>
            </a:r>
            <a:endParaRPr lang="en-US" sz="160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73021" y="1863712"/>
            <a:ext cx="5221941" cy="2001905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Neural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networks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573021" y="3959800"/>
            <a:ext cx="8427544" cy="210507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“The future”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 not interpretable</a:t>
            </a:r>
          </a:p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Slow, expensive, steep learning curve</a:t>
            </a:r>
          </a:p>
          <a:p>
            <a:pPr>
              <a:lnSpc>
                <a:spcPct val="110000"/>
              </a:lnSpc>
            </a:pP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4354" y="568166"/>
            <a:ext cx="9297620" cy="3661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760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433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343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610291"/>
              </p:ext>
            </p:extLst>
          </p:nvPr>
        </p:nvGraphicFramePr>
        <p:xfrm>
          <a:off x="1703297" y="1198902"/>
          <a:ext cx="8869080" cy="40464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738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738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</a:t>
                      </a:r>
                      <a:r>
                        <a:rPr lang="en-US" sz="2000" baseline="0" dirty="0" smtClean="0"/>
                        <a:t> 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Feature 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11.3166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13.1009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17.1638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1.2876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0.0023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8.9224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12.826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A</a:t>
                      </a:r>
                      <a:endParaRPr lang="en-US" sz="2000" dirty="0" smtClean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13.9563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11.0516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8.5414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14.0572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A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1.7851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9.1011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10.7928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4.5441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12.0978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10.4598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5.7786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12.4596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0.28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17.3005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3.7776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11.1616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</a:t>
                      </a:r>
                      <a:r>
                        <a:rPr lang="en-US" sz="2000" baseline="0" dirty="0" smtClean="0"/>
                        <a:t>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13.3285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17.5108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7.1498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13.6181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13.391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7.3366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0465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Label B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nb-NO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10.9546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6.7191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13.0848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3.9394</a:t>
                      </a:r>
                      <a:endParaRPr lang="en-US" sz="2000" dirty="0"/>
                    </a:p>
                  </a:txBody>
                  <a:tcPr marL="99777" marR="99777" marT="49889" marB="49889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29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33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71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02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16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39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791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58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Bottlenecks to wide application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ompute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E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xisting metadata quality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H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uman ML training time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T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echnical literacy</a:t>
            </a:r>
          </a:p>
          <a:p>
            <a:pPr>
              <a:lnSpc>
                <a:spcPct val="110000"/>
              </a:lnSpc>
            </a:pPr>
            <a:r>
              <a:rPr lang="en-US" sz="2600" dirty="0">
                <a:solidFill>
                  <a:schemeClr val="bg2">
                    <a:lumMod val="25000"/>
                  </a:schemeClr>
                </a:solidFill>
              </a:rPr>
              <a:t>C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opyright restrictions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31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Calibri" charset="0"/>
                <a:ea typeface="Calibri" charset="0"/>
                <a:cs typeface="Calibri" charset="0"/>
              </a:rPr>
              <a:t>Changes in the past 5 years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Processors are faster.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Storage is cheaper.</a:t>
            </a:r>
          </a:p>
          <a:p>
            <a:pPr>
              <a:lnSpc>
                <a:spcPct val="110000"/>
              </a:lnSpc>
            </a:pPr>
            <a:r>
              <a:rPr lang="en-US" sz="2600" dirty="0" err="1" smtClean="0">
                <a:solidFill>
                  <a:schemeClr val="bg2">
                    <a:lumMod val="25000"/>
                  </a:schemeClr>
                </a:solidFill>
              </a:rPr>
              <a:t>VPSes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 are friendlier.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core ML tools.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More and better high-level wrappers.</a:t>
            </a:r>
          </a:p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GitHub and Stack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Overflow </a:t>
            </a:r>
            <a:r>
              <a:rPr lang="en-US" sz="2600" dirty="0" smtClean="0">
                <a:solidFill>
                  <a:schemeClr val="bg2">
                    <a:lumMod val="25000"/>
                  </a:schemeClr>
                </a:solidFill>
              </a:rPr>
              <a:t>are much larger.</a:t>
            </a: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endParaRPr lang="en-US" sz="26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050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20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  <a:p>
            <a:pPr lvl="1">
              <a:lnSpc>
                <a:spcPct val="110000"/>
              </a:lnSpc>
            </a:pP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Classification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output: a class (i.e., category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)</a:t>
            </a:r>
            <a:endParaRPr lang="en-US" sz="3200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8801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140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63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Types of machine learning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starting with labeled training data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Unsupervised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inferring relationships without class labels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Reinforcement learning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neural networks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114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271" y="267608"/>
            <a:ext cx="9337458" cy="582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698628" y="1105290"/>
            <a:ext cx="246554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Algorithm</a:t>
            </a:r>
            <a:endParaRPr lang="en-US" sz="4400" dirty="0"/>
          </a:p>
        </p:txBody>
      </p:sp>
      <p:sp>
        <p:nvSpPr>
          <p:cNvPr id="14" name="Right Arrow 13"/>
          <p:cNvSpPr/>
          <p:nvPr/>
        </p:nvSpPr>
        <p:spPr>
          <a:xfrm rot="189896">
            <a:off x="3928370" y="1340595"/>
            <a:ext cx="2621390" cy="90785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13183" y="3238559"/>
            <a:ext cx="329724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Validation set</a:t>
            </a:r>
            <a:endParaRPr lang="en-US" sz="4400" dirty="0"/>
          </a:p>
        </p:txBody>
      </p:sp>
      <p:sp>
        <p:nvSpPr>
          <p:cNvPr id="18" name="Rectangle 17"/>
          <p:cNvSpPr/>
          <p:nvPr/>
        </p:nvSpPr>
        <p:spPr>
          <a:xfrm>
            <a:off x="3453272" y="4921242"/>
            <a:ext cx="191174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Test </a:t>
            </a:r>
            <a:r>
              <a:rPr lang="en-US" sz="4400" dirty="0"/>
              <a:t>set</a:t>
            </a:r>
          </a:p>
        </p:txBody>
      </p:sp>
      <p:sp>
        <p:nvSpPr>
          <p:cNvPr id="23" name="Right Arrow 22"/>
          <p:cNvSpPr/>
          <p:nvPr/>
        </p:nvSpPr>
        <p:spPr>
          <a:xfrm rot="4585951">
            <a:off x="7237211" y="3491119"/>
            <a:ext cx="2396979" cy="114738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7781272" y="5017066"/>
            <a:ext cx="26113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 smtClean="0"/>
              <a:t>Real world</a:t>
            </a:r>
            <a:endParaRPr lang="en-US" sz="4400" dirty="0"/>
          </a:p>
        </p:txBody>
      </p:sp>
      <p:sp>
        <p:nvSpPr>
          <p:cNvPr id="25" name="Right Arrow 24"/>
          <p:cNvSpPr/>
          <p:nvPr/>
        </p:nvSpPr>
        <p:spPr>
          <a:xfrm rot="7271827">
            <a:off x="4974291" y="3514955"/>
            <a:ext cx="2832791" cy="112756"/>
          </a:xfrm>
          <a:prstGeom prst="rightArrow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Right Arrow 25"/>
          <p:cNvSpPr/>
          <p:nvPr/>
        </p:nvSpPr>
        <p:spPr>
          <a:xfrm rot="19828837">
            <a:off x="3971354" y="2472469"/>
            <a:ext cx="2787320" cy="22653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337930" y="421614"/>
            <a:ext cx="9071650" cy="216412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16129" y="869020"/>
            <a:ext cx="28173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Training set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36496" y="-45115"/>
            <a:ext cx="167225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smtClean="0"/>
              <a:t>Model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8722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22" y="406400"/>
            <a:ext cx="10478477" cy="12842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Some key </a:t>
            </a: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supervised learning algorithms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Linear regression</a:t>
            </a:r>
          </a:p>
          <a:p>
            <a:pPr lvl="1"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numbers in, numbers </a:t>
            </a: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out</a:t>
            </a:r>
            <a:endParaRPr lang="en-US" sz="32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87" y="1931587"/>
            <a:ext cx="6285156" cy="4157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51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648" y="357909"/>
            <a:ext cx="6885487" cy="55962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316639" y="5787436"/>
            <a:ext cx="10374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Grus </a:t>
            </a:r>
            <a:r>
              <a:rPr lang="en-US" sz="1600" dirty="0" smtClean="0"/>
              <a:t>2015</a:t>
            </a:r>
            <a:endParaRPr lang="en-US" sz="1600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3021" y="0"/>
            <a:ext cx="5221941" cy="3101788"/>
          </a:xfrm>
        </p:spPr>
        <p:txBody>
          <a:bodyPr/>
          <a:lstStyle/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</a:t>
            </a:r>
            <a:b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</a:br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11" name="Content Placeholder 8"/>
          <p:cNvSpPr>
            <a:spLocks noGrp="1"/>
          </p:cNvSpPr>
          <p:nvPr>
            <p:ph idx="1"/>
          </p:nvPr>
        </p:nvSpPr>
        <p:spPr>
          <a:xfrm>
            <a:off x="802341" y="2452503"/>
            <a:ext cx="5293659" cy="40998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prone to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overfitting</a:t>
            </a:r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/>
            </a:r>
            <a:br>
              <a:rPr lang="en-US" sz="32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(training data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not representative </a:t>
            </a:r>
            <a:b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200" dirty="0" smtClean="0">
                <a:solidFill>
                  <a:schemeClr val="bg2">
                    <a:lumMod val="25000"/>
                  </a:schemeClr>
                </a:solidFill>
              </a:rPr>
              <a:t>of real world)</a:t>
            </a:r>
          </a:p>
        </p:txBody>
      </p:sp>
    </p:spTree>
    <p:extLst>
      <p:ext uri="{BB962C8B-B14F-4D97-AF65-F5344CB8AC3E}">
        <p14:creationId xmlns:p14="http://schemas.microsoft.com/office/powerpoint/2010/main" val="80401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38200" y="1732860"/>
            <a:ext cx="10515600" cy="486175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numbers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in</a:t>
            </a: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, </a:t>
            </a:r>
            <a:br>
              <a:rPr lang="en-US" sz="36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>
                <a:solidFill>
                  <a:schemeClr val="bg2">
                    <a:lumMod val="25000"/>
                  </a:schemeClr>
                </a:solidFill>
              </a:rPr>
              <a:t>classes 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out</a:t>
            </a:r>
          </a:p>
          <a:p>
            <a:pPr>
              <a:lnSpc>
                <a:spcPct val="110000"/>
              </a:lnSpc>
            </a:pPr>
            <a:r>
              <a:rPr lang="en-US" sz="3600" i="1" dirty="0">
                <a:solidFill>
                  <a:schemeClr val="bg2">
                    <a:lumMod val="25000"/>
                  </a:schemeClr>
                </a:solidFill>
              </a:rPr>
              <a:t>o</a:t>
            </a:r>
            <a:r>
              <a:rPr lang="en-US" sz="3600" i="1" dirty="0" smtClean="0">
                <a:solidFill>
                  <a:schemeClr val="bg2">
                    <a:lumMod val="25000"/>
                  </a:schemeClr>
                </a:solidFill>
              </a:rPr>
              <a:t>r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 n</a:t>
            </a: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umbers + classes in, </a:t>
            </a:r>
            <a:b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3600" dirty="0" smtClean="0">
                <a:solidFill>
                  <a:schemeClr val="bg2">
                    <a:lumMod val="25000"/>
                  </a:schemeClr>
                </a:solidFill>
              </a:rPr>
              <a:t>classes out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84" y="6417255"/>
            <a:ext cx="1695174" cy="2701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0" y="6253236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245600" y="6417255"/>
            <a:ext cx="294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Stephen McLaughlin  /  @</a:t>
            </a:r>
            <a:r>
              <a:rPr lang="en-US" sz="1200" err="1" smtClean="0">
                <a:solidFill>
                  <a:schemeClr val="tx1">
                    <a:lumMod val="65000"/>
                    <a:lumOff val="35000"/>
                    <a:alpha val="60000"/>
                  </a:schemeClr>
                </a:solidFill>
              </a:rPr>
              <a:t>SteveMcLaugh</a:t>
            </a:r>
            <a:endParaRPr lang="en-US" sz="1200">
              <a:solidFill>
                <a:schemeClr val="tx1">
                  <a:lumMod val="65000"/>
                  <a:lumOff val="35000"/>
                  <a:alpha val="60000"/>
                </a:schemeClr>
              </a:solidFill>
            </a:endParaRPr>
          </a:p>
        </p:txBody>
      </p:sp>
      <p:pic>
        <p:nvPicPr>
          <p:cNvPr id="3076" name="Picture 4" descr="https://upload.wikimedia.org/wikipedia/commons/6/6d/Exam_pass_logistic_curve.jpe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78" y="1048544"/>
            <a:ext cx="6424754" cy="4655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875322" y="406400"/>
            <a:ext cx="10478477" cy="12842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bg2">
                    <a:lumMod val="25000"/>
                  </a:schemeClr>
                </a:solidFill>
                <a:latin typeface="+mn-lt"/>
              </a:rPr>
              <a:t>Logistic Regression</a:t>
            </a:r>
            <a:endParaRPr lang="en-US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391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1457</TotalTime>
  <Words>723</Words>
  <Application>Microsoft Office PowerPoint</Application>
  <PresentationFormat>Widescreen</PresentationFormat>
  <Paragraphs>272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Machine Learning Overview</vt:lpstr>
      <vt:lpstr>PowerPoint Presentation</vt:lpstr>
      <vt:lpstr>Types of machine learning</vt:lpstr>
      <vt:lpstr>Types of machine learning</vt:lpstr>
      <vt:lpstr>PowerPoint Presentation</vt:lpstr>
      <vt:lpstr>PowerPoint Presentation</vt:lpstr>
      <vt:lpstr>Some key supervised learning algorithms</vt:lpstr>
      <vt:lpstr>Logistic  regression</vt:lpstr>
      <vt:lpstr>PowerPoint Presentation</vt:lpstr>
      <vt:lpstr>K nearest  neighbor</vt:lpstr>
      <vt:lpstr>K nearest  neighbor</vt:lpstr>
      <vt:lpstr>PowerPoint Presentation</vt:lpstr>
      <vt:lpstr>PowerPoint Presentation</vt:lpstr>
      <vt:lpstr>PowerPoint Presentation</vt:lpstr>
      <vt:lpstr>Neural  networks</vt:lpstr>
      <vt:lpstr>Neural  networks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Bottlenecks to wide application</vt:lpstr>
      <vt:lpstr>Bottlenecks to wide application</vt:lpstr>
      <vt:lpstr>Bottlenecks to wide application</vt:lpstr>
      <vt:lpstr>Bottlenecks to wide application</vt:lpstr>
      <vt:lpstr>Bottlenecks to wide application</vt:lpstr>
      <vt:lpstr>Changes in the past 5 years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McLaughlin, Stephen R</dc:creator>
  <cp:lastModifiedBy>Stephen McLaughlin</cp:lastModifiedBy>
  <cp:revision>104</cp:revision>
  <dcterms:created xsi:type="dcterms:W3CDTF">2017-05-07T13:13:01Z</dcterms:created>
  <dcterms:modified xsi:type="dcterms:W3CDTF">2017-11-20T06:15:38Z</dcterms:modified>
</cp:coreProperties>
</file>

<file path=docProps/thumbnail.jpeg>
</file>